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3564BA-7E50-4429-9E65-35183DA4F9D4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76BB8D-32D5-4B92-833D-A4DF9B6E74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1326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764DD-4CB1-4835-81C3-E4E2843DF87A}" type="datetime1">
              <a:rPr lang="en-US" smtClean="0"/>
              <a:t>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EA1C-2722-4E27-AA09-72DBC2D1D870}" type="datetime1">
              <a:rPr lang="en-US" smtClean="0"/>
              <a:t>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44FFF-FE3C-4972-9D17-62EF785EF0D2}" type="datetime1">
              <a:rPr lang="en-US" smtClean="0"/>
              <a:t>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3F0EF-C00F-4B83-8857-33AE30ABB20B}" type="datetime1">
              <a:rPr lang="en-US" smtClean="0"/>
              <a:t>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6B2A8-1290-47D0-919F-C0F2BA565CA9}" type="datetime1">
              <a:rPr lang="en-US" smtClean="0"/>
              <a:t>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F1E1D-C96D-494F-A1A8-63791895A760}" type="datetime1">
              <a:rPr lang="en-US" smtClean="0"/>
              <a:t>2/2/2015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53F90-BA4A-4FF8-8599-1EBE6A46A908}" type="datetime1">
              <a:rPr lang="en-US" smtClean="0"/>
              <a:t>2/2/2015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9CC02-0ECE-425F-AC4C-2E02D5671DEA}" type="datetime1">
              <a:rPr lang="en-US" smtClean="0"/>
              <a:t>2/2/2015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C51F8-D886-43B6-A7F5-02D2710C492D}" type="datetime1">
              <a:rPr lang="en-US" smtClean="0"/>
              <a:t>2/2/2015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D1256-B9E7-4EEC-BD40-79C8CDB584FF}" type="datetime1">
              <a:rPr lang="en-US" smtClean="0"/>
              <a:t>2/2/2015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410C6-3668-4ADD-9D73-7558F8DD4A44}" type="datetime1">
              <a:rPr lang="en-US" smtClean="0"/>
              <a:t>2/2/2015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DC99AC-D3A0-4ACF-8C25-EFB816F8BA6E}" type="datetime1">
              <a:rPr lang="en-US" smtClean="0"/>
              <a:t>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FNAL beam test </a:t>
            </a:r>
            <a:br>
              <a:rPr lang="en-US" dirty="0" smtClean="0"/>
            </a:br>
            <a:r>
              <a:rPr lang="en-US" dirty="0" smtClean="0"/>
              <a:t>G4 simulation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Aiwu Zhang</a:t>
            </a:r>
          </a:p>
          <a:p>
            <a:r>
              <a:rPr lang="en-US" dirty="0" smtClean="0"/>
              <a:t>2015-02-02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21412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9902555"/>
              </p:ext>
            </p:extLst>
          </p:nvPr>
        </p:nvGraphicFramePr>
        <p:xfrm>
          <a:off x="2" y="76200"/>
          <a:ext cx="9067798" cy="532404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66984"/>
                <a:gridCol w="863430"/>
                <a:gridCol w="866984"/>
                <a:gridCol w="866984"/>
                <a:gridCol w="866984"/>
                <a:gridCol w="866984"/>
                <a:gridCol w="866984"/>
                <a:gridCol w="1122814"/>
                <a:gridCol w="1012666"/>
                <a:gridCol w="866984"/>
              </a:tblGrid>
              <a:tr h="2309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err="1" smtClean="0">
                          <a:effectLst/>
                          <a:latin typeface="Arial"/>
                        </a:rPr>
                        <a:t>Unit:um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ER (</a:t>
                      </a:r>
                      <a:r>
                        <a:rPr lang="en-US" sz="1800" u="none" strike="noStrike" dirty="0" smtClean="0">
                          <a:solidFill>
                            <a:schemeClr val="accent2"/>
                          </a:solidFill>
                          <a:effectLst/>
                        </a:rPr>
                        <a:t>EE</a:t>
                      </a:r>
                      <a:r>
                        <a:rPr lang="en-US" sz="1800" u="none" strike="noStrike" dirty="0">
                          <a:effectLst/>
                        </a:rPr>
                        <a:t>)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IR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GM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ER</a:t>
                      </a:r>
                      <a:endParaRPr lang="en-US" sz="18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IR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1" u="none" strike="noStrike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GM</a:t>
                      </a: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err="1" smtClean="0">
                          <a:effectLst/>
                        </a:rPr>
                        <a:t>Sqrt</a:t>
                      </a:r>
                      <a:r>
                        <a:rPr lang="en-US" sz="1800" u="none" strike="noStrike" dirty="0" smtClean="0">
                          <a:effectLst/>
                        </a:rPr>
                        <a:t>(</a:t>
                      </a:r>
                      <a:r>
                        <a:rPr lang="en-US" sz="18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ER</a:t>
                      </a:r>
                      <a:r>
                        <a:rPr lang="en-US" sz="1800" u="none" strike="noStrike" dirty="0" smtClean="0">
                          <a:effectLst/>
                        </a:rPr>
                        <a:t>^2-</a:t>
                      </a:r>
                      <a:r>
                        <a:rPr lang="en-US" sz="1800" u="none" strike="noStrike" dirty="0" smtClean="0">
                          <a:solidFill>
                            <a:schemeClr val="accent2"/>
                          </a:solidFill>
                          <a:effectLst/>
                        </a:rPr>
                        <a:t>EE</a:t>
                      </a:r>
                      <a:r>
                        <a:rPr lang="en-US" sz="1800" u="none" strike="noStrike" dirty="0" smtClean="0">
                          <a:effectLst/>
                        </a:rPr>
                        <a:t>^2</a:t>
                      </a:r>
                      <a:r>
                        <a:rPr lang="en-US" sz="1800" u="none" strike="noStrike" dirty="0">
                          <a:effectLst/>
                        </a:rPr>
                        <a:t>)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solidFill>
                            <a:srgbClr val="0000CC"/>
                          </a:solidFill>
                          <a:effectLst/>
                        </a:rPr>
                        <a:t>smear amount</a:t>
                      </a:r>
                      <a:endParaRPr lang="en-US" sz="1800" b="1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exp. Data (GM)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</a:tr>
              <a:tr h="2309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rgbClr val="0000CC"/>
                          </a:solidFill>
                          <a:effectLst/>
                        </a:rPr>
                        <a:t>Case 1</a:t>
                      </a:r>
                      <a:endParaRPr lang="en-US" sz="1800" b="0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</a:rPr>
                        <a:t>not smear REF1</a:t>
                      </a:r>
                      <a:endParaRPr lang="en-US" sz="1800" b="1" i="0" u="none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 gridSpan="3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1" u="none" strike="noStrike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smear REF1</a:t>
                      </a:r>
                    </a:p>
                  </a:txBody>
                  <a:tcPr marL="6998" marR="6998" marT="6998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</a:tr>
              <a:tr h="1189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REF1X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144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39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75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160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44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84</a:t>
                      </a:r>
                      <a:endParaRPr lang="en-US" sz="1800" b="0" i="0" u="none" strike="noStrike" dirty="0">
                        <a:solidFill>
                          <a:srgbClr val="0070C0"/>
                        </a:solidFill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</a:rPr>
                        <a:t>70</a:t>
                      </a:r>
                      <a:endParaRPr lang="en-US" sz="1800" b="1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solidFill>
                            <a:srgbClr val="0000CC"/>
                          </a:solidFill>
                          <a:effectLst/>
                        </a:rPr>
                        <a:t>73</a:t>
                      </a:r>
                      <a:endParaRPr lang="en-US" sz="1800" b="1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86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</a:tr>
              <a:tr h="1189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REF1Y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147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40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77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163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44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85</a:t>
                      </a:r>
                      <a:endParaRPr lang="en-US" sz="1800" b="0" i="0" u="none" strike="noStrike" dirty="0">
                        <a:solidFill>
                          <a:srgbClr val="0070C0"/>
                        </a:solidFill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</a:rPr>
                        <a:t>71</a:t>
                      </a:r>
                      <a:endParaRPr lang="en-US" sz="1800" b="1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solidFill>
                            <a:srgbClr val="0000CC"/>
                          </a:solidFill>
                          <a:effectLst/>
                        </a:rPr>
                        <a:t>74</a:t>
                      </a:r>
                      <a:endParaRPr lang="en-US" sz="1800" b="1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87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</a:tr>
              <a:tr h="118965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u="none" strike="noStrike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Case 2</a:t>
                      </a:r>
                    </a:p>
                  </a:txBody>
                  <a:tcPr marL="6998" marR="6998" marT="6998" marB="0" anchor="b"/>
                </a:tc>
                <a:tc gridSpan="3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not smear REF2</a:t>
                      </a:r>
                    </a:p>
                  </a:txBody>
                  <a:tcPr marL="6998" marR="6998" marT="6998" marB="0" anchor="b"/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998" marR="6998" marT="6998" marB="0" anchor="b"/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998" marR="6998" marT="6998" marB="0" anchor="b"/>
                </a:tc>
                <a:tc gridSpan="3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1" u="none" strike="noStrike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smear REF2</a:t>
                      </a:r>
                    </a:p>
                  </a:txBody>
                  <a:tcPr marL="6998" marR="6998" marT="6998" marB="0" anchor="b"/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998" marR="6998" marT="6998" marB="0" anchor="b"/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</a:tr>
              <a:tr h="1189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REF2X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67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47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56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96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67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80</a:t>
                      </a:r>
                      <a:endParaRPr lang="en-US" sz="1800" b="0" i="0" u="none" strike="noStrike" dirty="0">
                        <a:solidFill>
                          <a:srgbClr val="0070C0"/>
                        </a:solidFill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69</a:t>
                      </a: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solidFill>
                            <a:srgbClr val="0000CC"/>
                          </a:solidFill>
                          <a:effectLst/>
                        </a:rPr>
                        <a:t>69</a:t>
                      </a:r>
                      <a:endParaRPr lang="en-US" sz="1800" b="1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79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</a:tr>
              <a:tr h="1189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REF2Y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68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47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56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99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69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82</a:t>
                      </a:r>
                      <a:endParaRPr lang="en-US" sz="1800" b="0" i="0" u="none" strike="noStrike" dirty="0">
                        <a:solidFill>
                          <a:srgbClr val="0070C0"/>
                        </a:solidFill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71</a:t>
                      </a: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solidFill>
                            <a:srgbClr val="0000CC"/>
                          </a:solidFill>
                          <a:effectLst/>
                        </a:rPr>
                        <a:t>71</a:t>
                      </a:r>
                      <a:endParaRPr lang="en-US" sz="1800" b="1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81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</a:tr>
              <a:tr h="118965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u="none" strike="noStrike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Case 3</a:t>
                      </a:r>
                    </a:p>
                  </a:txBody>
                  <a:tcPr marL="6998" marR="6998" marT="6998" marB="0" anchor="b"/>
                </a:tc>
                <a:tc gridSpan="3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not smear REF3</a:t>
                      </a:r>
                    </a:p>
                  </a:txBody>
                  <a:tcPr marL="6998" marR="6998" marT="6998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 gridSpan="3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1" u="none" strike="noStrike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smear REF3</a:t>
                      </a:r>
                    </a:p>
                  </a:txBody>
                  <a:tcPr marL="6998" marR="6998" marT="6998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</a:tr>
              <a:tr h="1189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REF3X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67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41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52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89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55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u="none" strike="noStrike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70</a:t>
                      </a: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58</a:t>
                      </a: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solidFill>
                            <a:srgbClr val="0000CC"/>
                          </a:solidFill>
                          <a:effectLst/>
                        </a:rPr>
                        <a:t>59</a:t>
                      </a:r>
                      <a:endParaRPr lang="en-US" sz="1800" b="1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64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</a:tr>
              <a:tr h="1189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REF3Y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62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38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49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86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53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u="none" strike="noStrike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67</a:t>
                      </a: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59</a:t>
                      </a: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solidFill>
                            <a:srgbClr val="0000CC"/>
                          </a:solidFill>
                          <a:effectLst/>
                        </a:rPr>
                        <a:t>58</a:t>
                      </a:r>
                      <a:endParaRPr lang="en-US" sz="1800" b="1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64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</a:tr>
              <a:tr h="118965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u="none" strike="noStrike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Case 4</a:t>
                      </a:r>
                    </a:p>
                  </a:txBody>
                  <a:tcPr marL="6998" marR="6998" marT="6998" marB="0" anchor="b"/>
                </a:tc>
                <a:tc gridSpan="3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not smear REF4</a:t>
                      </a:r>
                    </a:p>
                  </a:txBody>
                  <a:tcPr marL="6998" marR="6998" marT="6998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smear REF4</a:t>
                      </a:r>
                    </a:p>
                  </a:txBody>
                  <a:tcPr marL="6998" marR="6998" marT="6998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</a:tr>
              <a:tr h="1189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REF4X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94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41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62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119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52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u="none" strike="noStrike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79</a:t>
                      </a: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73</a:t>
                      </a: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solidFill>
                            <a:srgbClr val="0000CC"/>
                          </a:solidFill>
                          <a:effectLst/>
                        </a:rPr>
                        <a:t>72</a:t>
                      </a:r>
                      <a:endParaRPr lang="en-US" sz="1800" b="1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83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</a:tr>
              <a:tr h="1189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REF4Y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95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41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62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115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50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u="none" strike="noStrike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76</a:t>
                      </a: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65</a:t>
                      </a: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solidFill>
                            <a:srgbClr val="0000CC"/>
                          </a:solidFill>
                          <a:effectLst/>
                        </a:rPr>
                        <a:t>65</a:t>
                      </a:r>
                      <a:endParaRPr lang="en-US" sz="1800" b="1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78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</a:tr>
              <a:tr h="118965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u="none" strike="noStrike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Case 5</a:t>
                      </a:r>
                    </a:p>
                  </a:txBody>
                  <a:tcPr marL="6998" marR="6998" marT="6998" marB="0" anchor="b"/>
                </a:tc>
                <a:tc gridSpan="3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smearing trackers </a:t>
                      </a:r>
                      <a:endParaRPr lang="en-US" sz="1800" b="1" u="none" strike="noStrik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fontAlgn="b" latinLnBrk="0" hangingPunct="1"/>
                      <a:r>
                        <a:rPr lang="en-US" sz="18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but </a:t>
                      </a:r>
                      <a:r>
                        <a:rPr lang="en-US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not smearing FITEIC</a:t>
                      </a:r>
                    </a:p>
                  </a:txBody>
                  <a:tcPr marL="6998" marR="6998" marT="6998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kern="1200" dirty="0" smtClean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smearing trackers </a:t>
                      </a:r>
                    </a:p>
                    <a:p>
                      <a:pPr algn="ctr" fontAlgn="b"/>
                      <a:r>
                        <a:rPr lang="en-US" sz="1800" b="1" u="none" strike="noStrike" kern="1200" dirty="0" smtClean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&amp; FITEIC</a:t>
                      </a:r>
                      <a:endParaRPr lang="en-US" sz="1800" b="1" u="none" strike="noStrike" kern="1200" dirty="0">
                        <a:solidFill>
                          <a:srgbClr val="0000CC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998" marR="6998" marT="6998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</a:tr>
              <a:tr h="1189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FITEICX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71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57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64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177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142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u="none" strike="noStrike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159</a:t>
                      </a: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162</a:t>
                      </a: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solidFill>
                            <a:srgbClr val="0000CC"/>
                          </a:solidFill>
                          <a:effectLst/>
                        </a:rPr>
                        <a:t>166</a:t>
                      </a:r>
                      <a:endParaRPr lang="en-US" sz="1800" b="1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170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</a:tr>
              <a:tr h="1189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FITEICY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72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57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64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179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144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u="none" strike="noStrike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161</a:t>
                      </a: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163</a:t>
                      </a: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solidFill>
                            <a:srgbClr val="0000CC"/>
                          </a:solidFill>
                          <a:effectLst/>
                        </a:rPr>
                        <a:t>166</a:t>
                      </a:r>
                      <a:endParaRPr lang="en-US" sz="1800" b="1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170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6998" marR="6998" marT="6998" marB="0" anchor="b"/>
                </a:tc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3429000" y="76200"/>
            <a:ext cx="0" cy="5334000"/>
          </a:xfrm>
          <a:prstGeom prst="line">
            <a:avLst/>
          </a:prstGeom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6019800" y="76200"/>
            <a:ext cx="0" cy="5334000"/>
          </a:xfrm>
          <a:prstGeom prst="line">
            <a:avLst/>
          </a:prstGeom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0" y="5638800"/>
                <a:ext cx="9144000" cy="9604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itchFamily="34" charset="0"/>
                  <a:buChar char="•"/>
                </a:pPr>
                <a:r>
                  <a:rPr lang="en-US" dirty="0" smtClean="0"/>
                  <a:t>Tested in XY coordinates for trackers and the FITEIC chamber.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dirty="0" smtClean="0"/>
                  <a:t>Compared geometric mean method (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/>
                          </a:rPr>
                          <m:t>𝐸𝑅</m:t>
                        </m:r>
                        <m:r>
                          <a:rPr lang="en-US" b="0" i="1" smtClean="0">
                            <a:latin typeface="Cambria Math"/>
                          </a:rPr>
                          <m:t>∗</m:t>
                        </m:r>
                        <m:r>
                          <a:rPr lang="en-US" b="0" i="1" smtClean="0">
                            <a:latin typeface="Cambria Math"/>
                          </a:rPr>
                          <m:t>𝐼𝑅</m:t>
                        </m:r>
                      </m:e>
                    </m:rad>
                  </m:oMath>
                </a14:m>
                <a:r>
                  <a:rPr lang="en-US" dirty="0" smtClean="0"/>
                  <a:t>) and error estimation method (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/>
                          </a:rPr>
                          <m:t>𝐸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𝑅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/>
                          </a:rPr>
                          <m:t>−</m:t>
                        </m:r>
                        <m:r>
                          <a:rPr lang="en-US" b="0" i="1" smtClean="0">
                            <a:latin typeface="Cambria Math"/>
                          </a:rPr>
                          <m:t>𝐸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𝐸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dirty="0" smtClean="0"/>
                  <a:t>).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dirty="0" smtClean="0"/>
                  <a:t>Errors not shown in the table.</a:t>
                </a:r>
                <a:endParaRPr lang="en-US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638800"/>
                <a:ext cx="9144000" cy="960456"/>
              </a:xfrm>
              <a:prstGeom prst="rect">
                <a:avLst/>
              </a:prstGeom>
              <a:blipFill rotWithShape="1">
                <a:blip r:embed="rId2"/>
                <a:stretch>
                  <a:fillRect l="-400" t="-3165" r="-467" b="-88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2000" b="1" smtClean="0"/>
              <a:pPr/>
              <a:t>10</a:t>
            </a:fld>
            <a:endParaRPr lang="en-US" sz="2000" b="1"/>
          </a:p>
        </p:txBody>
      </p:sp>
    </p:spTree>
    <p:extLst>
      <p:ext uri="{BB962C8B-B14F-4D97-AF65-F5344CB8AC3E}">
        <p14:creationId xmlns:p14="http://schemas.microsoft.com/office/powerpoint/2010/main" val="5411585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228600"/>
            <a:ext cx="6629400" cy="4495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4724400"/>
            <a:ext cx="9144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</a:t>
            </a:r>
            <a:r>
              <a:rPr lang="en-US" dirty="0" smtClean="0"/>
              <a:t>he trackers are smeared by the amount shown in </a:t>
            </a:r>
            <a:r>
              <a:rPr lang="en-US" b="1" dirty="0" smtClean="0">
                <a:solidFill>
                  <a:srgbClr val="0000CC"/>
                </a:solidFill>
              </a:rPr>
              <a:t>smear amount</a:t>
            </a:r>
            <a:r>
              <a:rPr lang="en-US" dirty="0" smtClean="0"/>
              <a:t> column of the previous table. </a:t>
            </a:r>
          </a:p>
          <a:p>
            <a:r>
              <a:rPr lang="en-US" dirty="0" smtClean="0"/>
              <a:t>Smearing the FITEIC chamber from 50 to 290 um with a 10um step, plot the output resolution vs. input resolution (the smeared amount on FITEIC) for both geometric mean method and error estimation method.</a:t>
            </a:r>
          </a:p>
          <a:p>
            <a:r>
              <a:rPr lang="en-US" dirty="0" smtClean="0"/>
              <a:t>Clearly we see (1) </a:t>
            </a:r>
            <a:r>
              <a:rPr lang="en-US" dirty="0"/>
              <a:t>error estimation method gives accurate </a:t>
            </a:r>
            <a:r>
              <a:rPr lang="en-US" dirty="0" smtClean="0"/>
              <a:t>resolutions; (2) geometric mean method underestimates (overestimates) when real resolution is less than 120um (larger than 170um)</a:t>
            </a:r>
            <a:r>
              <a:rPr lang="en-US" dirty="0"/>
              <a:t>.</a:t>
            </a:r>
            <a:endParaRPr lang="en-US" dirty="0" smtClean="0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2000" b="1" smtClean="0"/>
              <a:pPr/>
              <a:t>11</a:t>
            </a:fld>
            <a:endParaRPr lang="en-US" sz="2000" b="1"/>
          </a:p>
        </p:txBody>
      </p:sp>
    </p:spTree>
    <p:extLst>
      <p:ext uri="{BB962C8B-B14F-4D97-AF65-F5344CB8AC3E}">
        <p14:creationId xmlns:p14="http://schemas.microsoft.com/office/powerpoint/2010/main" val="40491974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228600"/>
            <a:ext cx="6629400" cy="4495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4724400"/>
            <a:ext cx="9144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checking, here </a:t>
            </a:r>
            <a:r>
              <a:rPr lang="en-US" u="sng" dirty="0" smtClean="0"/>
              <a:t>all trackers are smeared with a 50 um resolution</a:t>
            </a:r>
            <a:r>
              <a:rPr lang="en-US" dirty="0" smtClean="0"/>
              <a:t>. The conclusion remains more or less the same.</a:t>
            </a:r>
          </a:p>
          <a:p>
            <a:endParaRPr lang="en-US" dirty="0"/>
          </a:p>
          <a:p>
            <a:r>
              <a:rPr lang="en-US" dirty="0" smtClean="0"/>
              <a:t>I think these two plots also explain the reason we observe different resolutions on trackers since the geometric mean method gives worse resolutions at &lt;100um level.</a:t>
            </a:r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2000" b="1" smtClean="0"/>
              <a:pPr/>
              <a:t>12</a:t>
            </a:fld>
            <a:endParaRPr lang="en-US" sz="2000" b="1"/>
          </a:p>
        </p:txBody>
      </p:sp>
    </p:spTree>
    <p:extLst>
      <p:ext uri="{BB962C8B-B14F-4D97-AF65-F5344CB8AC3E}">
        <p14:creationId xmlns:p14="http://schemas.microsoft.com/office/powerpoint/2010/main" val="28649948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93" r="8411"/>
          <a:stretch/>
        </p:blipFill>
        <p:spPr>
          <a:xfrm>
            <a:off x="1" y="609600"/>
            <a:ext cx="4419598" cy="3886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99" r="8151"/>
          <a:stretch/>
        </p:blipFill>
        <p:spPr>
          <a:xfrm>
            <a:off x="4419599" y="609600"/>
            <a:ext cx="4717473" cy="3886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62200" y="76200"/>
            <a:ext cx="4114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 smtClean="0"/>
              <a:t>Study in phi coordinate</a:t>
            </a:r>
            <a:endParaRPr lang="en-US" sz="3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4459069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Smear trackers with numbers from exp. data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029200" y="4459069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Smear trackers with a 50um resolution</a:t>
            </a:r>
            <a:endParaRPr lang="en-US" dirty="0"/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2514600" y="2552700"/>
            <a:ext cx="0" cy="1409700"/>
          </a:xfrm>
          <a:prstGeom prst="straightConnector1">
            <a:avLst/>
          </a:prstGeom>
          <a:ln w="22225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7086600" y="2514600"/>
            <a:ext cx="0" cy="1409700"/>
          </a:xfrm>
          <a:prstGeom prst="straightConnector1">
            <a:avLst/>
          </a:prstGeom>
          <a:ln w="22225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2000" b="1" smtClean="0"/>
              <a:pPr/>
              <a:t>13</a:t>
            </a:fld>
            <a:endParaRPr lang="en-US" sz="2000" b="1"/>
          </a:p>
        </p:txBody>
      </p:sp>
    </p:spTree>
    <p:extLst>
      <p:ext uri="{BB962C8B-B14F-4D97-AF65-F5344CB8AC3E}">
        <p14:creationId xmlns:p14="http://schemas.microsoft.com/office/powerpoint/2010/main" val="1551163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Topic 1: Check smearing on trackers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7608029"/>
              </p:ext>
            </p:extLst>
          </p:nvPr>
        </p:nvGraphicFramePr>
        <p:xfrm>
          <a:off x="228600" y="990600"/>
          <a:ext cx="8610597" cy="27679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56733"/>
                <a:gridCol w="956733"/>
                <a:gridCol w="956733"/>
                <a:gridCol w="956733"/>
                <a:gridCol w="956733"/>
                <a:gridCol w="956733"/>
                <a:gridCol w="956733"/>
                <a:gridCol w="956733"/>
                <a:gridCol w="956733"/>
              </a:tblGrid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 smtClean="0">
                          <a:effectLst/>
                        </a:rPr>
                        <a:t>Ex_exp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 smtClean="0">
                          <a:effectLst/>
                        </a:rPr>
                        <a:t>In_exp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 smtClean="0">
                          <a:effectLst/>
                        </a:rPr>
                        <a:t>GM_exp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effectLst/>
                          <a:latin typeface="Arial"/>
                        </a:rPr>
                        <a:t>Ex_G4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effectLst/>
                          <a:latin typeface="Arial"/>
                        </a:rPr>
                        <a:t>In_G4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effectLst/>
                          <a:latin typeface="Arial"/>
                        </a:rPr>
                        <a:t>GM_G4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effectLst/>
                          <a:latin typeface="Arial"/>
                        </a:rPr>
                        <a:t>Corrected resolution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32GeV/c pion case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REF1X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164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44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 dirty="0">
                          <a:effectLst/>
                        </a:rPr>
                        <a:t>86</a:t>
                      </a:r>
                      <a:endParaRPr lang="en-US" sz="16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86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23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solidFill>
                            <a:srgbClr val="0000CC"/>
                          </a:solidFill>
                          <a:effectLst/>
                        </a:rPr>
                        <a:t>45</a:t>
                      </a:r>
                      <a:endParaRPr lang="en-US" sz="1800" b="0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73</a:t>
                      </a:r>
                    </a:p>
                  </a:txBody>
                  <a:tcPr marL="9525" marR="9525" marT="9525" marB="0" anchor="b"/>
                </a:tc>
              </a:tr>
              <a:tr h="1619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REF1Y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166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45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 dirty="0">
                          <a:effectLst/>
                        </a:rPr>
                        <a:t>87</a:t>
                      </a:r>
                      <a:endParaRPr lang="en-US" sz="16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87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24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solidFill>
                            <a:srgbClr val="0000CC"/>
                          </a:solidFill>
                          <a:effectLst/>
                        </a:rPr>
                        <a:t>45</a:t>
                      </a:r>
                      <a:endParaRPr lang="en-US" sz="1800" b="0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74</a:t>
                      </a:r>
                    </a:p>
                  </a:txBody>
                  <a:tcPr marL="9525" marR="9525" marT="9525" marB="0" anchor="b"/>
                </a:tc>
              </a:tr>
              <a:tr h="1619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REF2X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95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66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 dirty="0">
                          <a:effectLst/>
                        </a:rPr>
                        <a:t>79</a:t>
                      </a:r>
                      <a:endParaRPr lang="en-US" sz="16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46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32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solidFill>
                            <a:srgbClr val="0000CC"/>
                          </a:solidFill>
                          <a:effectLst/>
                        </a:rPr>
                        <a:t>39</a:t>
                      </a:r>
                      <a:endParaRPr lang="en-US" sz="1800" b="0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69</a:t>
                      </a:r>
                    </a:p>
                  </a:txBody>
                  <a:tcPr marL="9525" marR="9525" marT="9525" marB="0" anchor="b"/>
                </a:tc>
              </a:tr>
              <a:tr h="1619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REF2Y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97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68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 dirty="0">
                          <a:effectLst/>
                        </a:rPr>
                        <a:t>81</a:t>
                      </a:r>
                      <a:endParaRPr lang="en-US" sz="16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47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33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solidFill>
                            <a:srgbClr val="0000CC"/>
                          </a:solidFill>
                          <a:effectLst/>
                        </a:rPr>
                        <a:t>39</a:t>
                      </a:r>
                      <a:endParaRPr lang="en-US" sz="1800" b="0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71</a:t>
                      </a:r>
                    </a:p>
                  </a:txBody>
                  <a:tcPr marL="9525" marR="9525" marT="9525" marB="0" anchor="b"/>
                </a:tc>
              </a:tr>
              <a:tr h="1619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REF3X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82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50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 dirty="0">
                          <a:effectLst/>
                        </a:rPr>
                        <a:t>64</a:t>
                      </a:r>
                      <a:endParaRPr lang="en-US" sz="16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33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20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solidFill>
                            <a:srgbClr val="0000CC"/>
                          </a:solidFill>
                          <a:effectLst/>
                        </a:rPr>
                        <a:t>26</a:t>
                      </a:r>
                      <a:endParaRPr lang="en-US" sz="1800" b="0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59</a:t>
                      </a:r>
                    </a:p>
                  </a:txBody>
                  <a:tcPr marL="9525" marR="9525" marT="9525" marB="0" anchor="b"/>
                </a:tc>
              </a:tr>
              <a:tr h="1619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REF3Y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82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50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 dirty="0">
                          <a:effectLst/>
                        </a:rPr>
                        <a:t>64</a:t>
                      </a:r>
                      <a:endParaRPr lang="en-US" sz="16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33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20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solidFill>
                            <a:srgbClr val="0000CC"/>
                          </a:solidFill>
                          <a:effectLst/>
                        </a:rPr>
                        <a:t>26</a:t>
                      </a:r>
                      <a:endParaRPr lang="en-US" sz="1800" b="0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58</a:t>
                      </a:r>
                    </a:p>
                  </a:txBody>
                  <a:tcPr marL="9525" marR="9525" marT="9525" marB="0" anchor="b"/>
                </a:tc>
              </a:tr>
              <a:tr h="1619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REF4X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126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55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 dirty="0">
                          <a:effectLst/>
                        </a:rPr>
                        <a:t>83</a:t>
                      </a:r>
                      <a:endParaRPr lang="en-US" sz="16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63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27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solidFill>
                            <a:srgbClr val="0000CC"/>
                          </a:solidFill>
                          <a:effectLst/>
                        </a:rPr>
                        <a:t>41</a:t>
                      </a:r>
                      <a:endParaRPr lang="en-US" sz="1800" b="0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72</a:t>
                      </a:r>
                    </a:p>
                  </a:txBody>
                  <a:tcPr marL="9525" marR="9525" marT="9525" marB="0" anchor="b"/>
                </a:tc>
              </a:tr>
              <a:tr h="1619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REF4Y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118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51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 dirty="0">
                          <a:effectLst/>
                        </a:rPr>
                        <a:t>78</a:t>
                      </a:r>
                      <a:endParaRPr lang="en-US" sz="16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63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28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solidFill>
                            <a:srgbClr val="0000CC"/>
                          </a:solidFill>
                          <a:effectLst/>
                        </a:rPr>
                        <a:t>42</a:t>
                      </a:r>
                      <a:endParaRPr lang="en-US" sz="1800" b="0" i="0" u="none" strike="noStrike" dirty="0">
                        <a:solidFill>
                          <a:srgbClr val="0000CC"/>
                        </a:solidFill>
                        <a:effectLst/>
                        <a:latin typeface="Arial"/>
                      </a:endParaRPr>
                    </a:p>
                  </a:txBody>
                  <a:tcPr marL="7783" marR="7783" marT="778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65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304800" y="3867588"/>
                <a:ext cx="8534400" cy="14870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/>
                  <a:t>As it has been shown, trackers resolution is calculated by subtracting the contribution to residuals due to MCS from the Exp. resolution </a:t>
                </a:r>
                <a:r>
                  <a:rPr lang="en-US" dirty="0"/>
                  <a:t>in quadrature: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𝜎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en-US" i="1">
                                <a:latin typeface="Cambria Math"/>
                                <a:ea typeface="Cambria Math"/>
                              </a:rPr>
                            </m:ctrlPr>
                          </m:sSubSup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𝑒𝑥𝑝</m:t>
                                </m:r>
                              </m:sub>
                            </m:sSub>
                          </m:e>
                          <m:sub/>
                          <m:sup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bSup>
                        <m:r>
                          <a:rPr lang="en-US" i="1">
                            <a:latin typeface="Cambria Math"/>
                            <a:ea typeface="Cambria Math"/>
                          </a:rPr>
                          <m:t>−</m:t>
                        </m:r>
                        <m:sSubSup>
                          <m:sSubSupPr>
                            <m:ctrlPr>
                              <a:rPr lang="en-US" i="1">
                                <a:latin typeface="Cambria Math"/>
                                <a:ea typeface="Cambria Math"/>
                              </a:rPr>
                            </m:ctrlPr>
                          </m:sSubSup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𝑀𝐶𝑆</m:t>
                                </m:r>
                              </m:sub>
                            </m:sSub>
                          </m:e>
                          <m:sub/>
                          <m:sup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bSup>
                      </m:e>
                    </m:rad>
                  </m:oMath>
                </a14:m>
                <a:r>
                  <a:rPr lang="en-US" dirty="0"/>
                  <a:t>. </a:t>
                </a:r>
                <a:endParaRPr lang="en-US" dirty="0" smtClean="0"/>
              </a:p>
              <a:p>
                <a:r>
                  <a:rPr lang="en-US" dirty="0" smtClean="0"/>
                  <a:t>These corrected resolutions are input into post-analysis as a </a:t>
                </a:r>
                <a:r>
                  <a:rPr lang="en-US" u="sng" dirty="0" smtClean="0"/>
                  <a:t>Gaussian smearing </a:t>
                </a:r>
                <a:r>
                  <a:rPr lang="en-US" dirty="0" smtClean="0"/>
                  <a:t>on the hit positions.</a:t>
                </a:r>
                <a:endParaRPr lang="en-US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3867588"/>
                <a:ext cx="8534400" cy="1487010"/>
              </a:xfrm>
              <a:prstGeom prst="rect">
                <a:avLst/>
              </a:prstGeom>
              <a:blipFill rotWithShape="1">
                <a:blip r:embed="rId2"/>
                <a:stretch>
                  <a:fillRect l="-571" t="-2049" r="-643" b="-57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2000" b="1" smtClean="0"/>
              <a:pPr/>
              <a:t>2</a:t>
            </a:fld>
            <a:endParaRPr lang="en-US" sz="2000" b="1"/>
          </a:p>
        </p:txBody>
      </p:sp>
    </p:spTree>
    <p:extLst>
      <p:ext uri="{BB962C8B-B14F-4D97-AF65-F5344CB8AC3E}">
        <p14:creationId xmlns:p14="http://schemas.microsoft.com/office/powerpoint/2010/main" val="708377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Residuals on trackers in X coordinates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511"/>
            <a:ext cx="4724400" cy="282225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732551"/>
            <a:ext cx="4419600" cy="264017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89511"/>
            <a:ext cx="4724400" cy="282225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3790076"/>
            <a:ext cx="4419600" cy="264017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5800" y="990600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REF1</a:t>
            </a:r>
          </a:p>
          <a:p>
            <a:r>
              <a:rPr lang="en-US" dirty="0" smtClean="0"/>
              <a:t>exclusive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257800" y="990600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REF1</a:t>
            </a:r>
          </a:p>
          <a:p>
            <a:r>
              <a:rPr lang="en-US" dirty="0" smtClean="0"/>
              <a:t>inclusive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85800" y="4001869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REF2</a:t>
            </a:r>
          </a:p>
          <a:p>
            <a:r>
              <a:rPr lang="en-US" dirty="0" smtClean="0"/>
              <a:t>exclusive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34000" y="4001869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REF2</a:t>
            </a:r>
          </a:p>
          <a:p>
            <a:r>
              <a:rPr lang="en-US" dirty="0" smtClean="0"/>
              <a:t>inclusive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219700" y="2209800"/>
            <a:ext cx="1485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Geo. Mean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84um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19700" y="4535269"/>
            <a:ext cx="1485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Geo. Mean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80um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2000" b="1" smtClean="0"/>
              <a:pPr/>
              <a:t>3</a:t>
            </a:fld>
            <a:endParaRPr lang="en-US" sz="2000" b="1"/>
          </a:p>
        </p:txBody>
      </p:sp>
    </p:spTree>
    <p:extLst>
      <p:ext uri="{BB962C8B-B14F-4D97-AF65-F5344CB8AC3E}">
        <p14:creationId xmlns:p14="http://schemas.microsoft.com/office/powerpoint/2010/main" val="820166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Residuals on trackers in X coordinates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41511"/>
            <a:ext cx="4724398" cy="282225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732551"/>
            <a:ext cx="4419599" cy="264017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689511"/>
            <a:ext cx="4724398" cy="282225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3790076"/>
            <a:ext cx="4419599" cy="264017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5800" y="990600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REF3</a:t>
            </a:r>
          </a:p>
          <a:p>
            <a:r>
              <a:rPr lang="en-US" dirty="0" smtClean="0"/>
              <a:t>exclusive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257800" y="990600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REF3</a:t>
            </a:r>
          </a:p>
          <a:p>
            <a:r>
              <a:rPr lang="en-US" dirty="0" smtClean="0"/>
              <a:t>inclusive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85800" y="4001869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REF4</a:t>
            </a:r>
          </a:p>
          <a:p>
            <a:r>
              <a:rPr lang="en-US" dirty="0" smtClean="0"/>
              <a:t>exclusive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34000" y="4001869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REF4</a:t>
            </a:r>
          </a:p>
          <a:p>
            <a:r>
              <a:rPr lang="en-US" dirty="0" smtClean="0"/>
              <a:t>inclusive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219700" y="2209800"/>
            <a:ext cx="1485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Geo. Mean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76um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19700" y="4535269"/>
            <a:ext cx="1485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Geo. Mean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79um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2000" b="1" smtClean="0"/>
              <a:pPr/>
              <a:t>4</a:t>
            </a:fld>
            <a:endParaRPr lang="en-US" sz="2000" b="1"/>
          </a:p>
        </p:txBody>
      </p:sp>
    </p:spTree>
    <p:extLst>
      <p:ext uri="{BB962C8B-B14F-4D97-AF65-F5344CB8AC3E}">
        <p14:creationId xmlns:p14="http://schemas.microsoft.com/office/powerpoint/2010/main" val="7922917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0409463"/>
              </p:ext>
            </p:extLst>
          </p:nvPr>
        </p:nvGraphicFramePr>
        <p:xfrm>
          <a:off x="838200" y="1295400"/>
          <a:ext cx="7239001" cy="27774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88464"/>
                <a:gridCol w="606936"/>
                <a:gridCol w="533400"/>
                <a:gridCol w="457200"/>
                <a:gridCol w="457200"/>
                <a:gridCol w="533400"/>
                <a:gridCol w="457200"/>
                <a:gridCol w="457200"/>
                <a:gridCol w="580159"/>
                <a:gridCol w="411307"/>
                <a:gridCol w="411307"/>
                <a:gridCol w="411307"/>
                <a:gridCol w="411307"/>
                <a:gridCol w="411307"/>
                <a:gridCol w="411307"/>
              </a:tblGrid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</a:rPr>
                        <a:t>Geant4 residual width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gridSpan="6"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effectLst/>
                          <a:latin typeface="Arial"/>
                        </a:rPr>
                        <a:t>exp. Data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</a:rPr>
                        <a:t>Smear</a:t>
                      </a:r>
                      <a:r>
                        <a:rPr lang="en-US" sz="16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1600" u="none" strike="noStrike" dirty="0" smtClean="0">
                          <a:effectLst/>
                        </a:rPr>
                        <a:t>input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Ex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err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In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</a:rPr>
                        <a:t>err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GM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</a:rPr>
                        <a:t>err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Ex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600" b="0" i="0" u="none" strike="noStrike" dirty="0" smtClean="0">
                          <a:effectLst/>
                          <a:latin typeface="Arial"/>
                        </a:rPr>
                        <a:t>err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In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effectLst/>
                          <a:latin typeface="Arial"/>
                        </a:rPr>
                        <a:t>err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GM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effectLst/>
                          <a:latin typeface="Arial"/>
                        </a:rPr>
                        <a:t>err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REF1X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73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160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0.9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44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0.2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84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0.7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164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0.7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44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0.2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86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0.5</a:t>
                      </a: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REF1Y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74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163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0.9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44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0.2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85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0.7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166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0.8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45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0.2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87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0.6</a:t>
                      </a: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REF2X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69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96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0.5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67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0.4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80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0.6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95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0.4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66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0.3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79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0.5</a:t>
                      </a: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REF2Y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71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99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0.5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69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0.4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82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0.6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97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0.5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68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0.4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81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0.6</a:t>
                      </a: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REF3X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59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89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0.5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55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0.3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70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0.5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82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0.4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50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0.3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64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0.5</a:t>
                      </a: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REF3Y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58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86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0.5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53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0.3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67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0.5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82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0.3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50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0.2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64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0.4</a:t>
                      </a: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REF4X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72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119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0.7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52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0.3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79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0.6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126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0.6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55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0.3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0.6</a:t>
                      </a: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REF4Y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65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115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0.7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50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0.3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76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0.6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118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0.5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51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0.2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78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effectLst/>
                          <a:latin typeface="Arial"/>
                        </a:rPr>
                        <a:t>0.5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>Tracker resolutions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4507468"/>
            <a:ext cx="9067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u="sng" dirty="0" smtClean="0"/>
              <a:t>In G4, after hit position smearing, we get very similar resolutions compare to the exp. Data.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The table is for 32GeV/c beam. Same conclusion for the 120GeV/c beam.</a:t>
            </a:r>
            <a:endParaRPr lang="en-US" dirty="0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2000" b="1" smtClean="0"/>
              <a:pPr/>
              <a:t>5</a:t>
            </a:fld>
            <a:endParaRPr lang="en-US" sz="2000" b="1"/>
          </a:p>
        </p:txBody>
      </p:sp>
    </p:spTree>
    <p:extLst>
      <p:ext uri="{BB962C8B-B14F-4D97-AF65-F5344CB8AC3E}">
        <p14:creationId xmlns:p14="http://schemas.microsoft.com/office/powerpoint/2010/main" val="8014827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5962"/>
          </a:xfrm>
        </p:spPr>
        <p:txBody>
          <a:bodyPr>
            <a:noAutofit/>
          </a:bodyPr>
          <a:lstStyle/>
          <a:p>
            <a:r>
              <a:rPr lang="en-US" sz="2800" dirty="0" smtClean="0"/>
              <a:t>Topic 2: Study Geant4 resolution for the FITEIC chamber in polar coordinate (W/O smearing)</a:t>
            </a:r>
            <a:endParaRPr lang="en-US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8200"/>
            <a:ext cx="4648200" cy="29871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838200"/>
            <a:ext cx="4343400" cy="298713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9600" y="1234532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FIT_EIC_Phi</a:t>
            </a:r>
            <a:endParaRPr lang="en-US" dirty="0" smtClean="0"/>
          </a:p>
          <a:p>
            <a:r>
              <a:rPr lang="en-US" dirty="0" smtClean="0"/>
              <a:t>Exclusive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334000" y="1234532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FIT_EIC_Phi</a:t>
            </a:r>
            <a:endParaRPr lang="en-US" dirty="0" smtClean="0"/>
          </a:p>
          <a:p>
            <a:r>
              <a:rPr lang="en-US" dirty="0" smtClean="0"/>
              <a:t>Inclusive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9087498"/>
              </p:ext>
            </p:extLst>
          </p:nvPr>
        </p:nvGraphicFramePr>
        <p:xfrm>
          <a:off x="381004" y="4057650"/>
          <a:ext cx="8305796" cy="15201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69447"/>
                <a:gridCol w="725096"/>
                <a:gridCol w="558053"/>
                <a:gridCol w="594636"/>
                <a:gridCol w="547687"/>
                <a:gridCol w="625928"/>
                <a:gridCol w="469446"/>
                <a:gridCol w="812764"/>
                <a:gridCol w="439093"/>
                <a:gridCol w="625928"/>
                <a:gridCol w="391205"/>
                <a:gridCol w="547687"/>
                <a:gridCol w="391205"/>
                <a:gridCol w="704170"/>
                <a:gridCol w="403451"/>
              </a:tblGrid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effectLst/>
                          <a:latin typeface="Arial"/>
                        </a:rPr>
                        <a:t>Offset(mm)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gridSpan="6"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Phi resolutions, unit in </a:t>
                      </a:r>
                      <a:r>
                        <a:rPr lang="en-US" sz="1600" u="none" strike="noStrike" dirty="0" err="1">
                          <a:effectLst/>
                        </a:rPr>
                        <a:t>urad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gridSpan="6"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R resolutions, unit in um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X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Y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 smtClean="0">
                          <a:effectLst/>
                        </a:rPr>
                        <a:t>Phi_Ex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err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 smtClean="0">
                          <a:effectLst/>
                        </a:rPr>
                        <a:t>Phi_In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err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GM_Phi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err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 smtClean="0">
                          <a:effectLst/>
                        </a:rPr>
                        <a:t>R_Ex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err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 smtClean="0">
                          <a:effectLst/>
                        </a:rPr>
                        <a:t>R_In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err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GM_R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</a:rPr>
                        <a:t>err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effectLst/>
                          <a:latin typeface="Arial"/>
                        </a:rPr>
                        <a:t>test1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-500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</a:rPr>
                        <a:t>127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0.7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</a:rPr>
                        <a:t>101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1.0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113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1.3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</a:rPr>
                        <a:t>63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0.4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Arial"/>
                        </a:rPr>
                        <a:t>50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0.3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56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0.5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effectLst/>
                          <a:latin typeface="Arial"/>
                        </a:rPr>
                        <a:t>test2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-1000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</a:rPr>
                        <a:t>634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0.4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</a:rPr>
                        <a:t>51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0.3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57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0.5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</a:rPr>
                        <a:t>63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0.4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50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0.3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56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0.5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 dirty="0">
                          <a:effectLst/>
                        </a:rPr>
                        <a:t>-1877</a:t>
                      </a:r>
                      <a:endParaRPr lang="en-US" sz="16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 dirty="0">
                          <a:effectLst/>
                        </a:rPr>
                        <a:t>-35</a:t>
                      </a:r>
                      <a:endParaRPr lang="en-US" sz="16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</a:rPr>
                        <a:t>34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0.2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</a:rPr>
                        <a:t>27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0.2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30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0.3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</a:rPr>
                        <a:t>63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0.4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50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0.3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56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0.5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test3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-5000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</a:rPr>
                        <a:t>13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0.1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</a:rPr>
                        <a:t>11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0.1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12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0.1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</a:rPr>
                        <a:t>63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0.4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+mn-lt"/>
                        </a:rPr>
                        <a:t>50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0.3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56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0.5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0" y="5638800"/>
                <a:ext cx="9144000" cy="12250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AutoNum type="arabicPeriod"/>
                </a:pPr>
                <a:r>
                  <a:rPr lang="en-US" dirty="0"/>
                  <a:t>W</a:t>
                </a:r>
                <a:r>
                  <a:rPr lang="en-US" dirty="0" smtClean="0"/>
                  <a:t>/o smearing, residual width due to MCS for FITEIC in R is still around 56um. It is not affected by X, Y offsets.</a:t>
                </a:r>
              </a:p>
              <a:p>
                <a:pPr marL="342900" indent="-342900">
                  <a:buAutoNum type="arabicPeriod"/>
                </a:pPr>
                <a:r>
                  <a:rPr lang="en-US" dirty="0" smtClean="0"/>
                  <a:t>It confirms that relationship of R-resolution and Phi-resolution is roughly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𝑅</m:t>
                        </m:r>
                      </m:sub>
                    </m:sSub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𝜑</m:t>
                        </m:r>
                      </m:sub>
                    </m:sSub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𝑅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∗0.001.</m:t>
                    </m:r>
                  </m:oMath>
                </a14:m>
                <a:endParaRPr lang="en-US" b="0" dirty="0" smtClean="0">
                  <a:ea typeface="Cambria Math"/>
                </a:endParaRPr>
              </a:p>
              <a:p>
                <a:pPr marL="342900" indent="-342900">
                  <a:buAutoNum type="arabicPeriod"/>
                </a:pPr>
                <a:r>
                  <a:rPr lang="en-US" dirty="0" smtClean="0"/>
                  <a:t>For the FIT EIC w/ zigzag, HV scanned at X=-1877mm, Y=-35mm, the Phi-resolution is 30urad.</a:t>
                </a:r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638800"/>
                <a:ext cx="9144000" cy="1225015"/>
              </a:xfrm>
              <a:prstGeom prst="rect">
                <a:avLst/>
              </a:prstGeom>
              <a:blipFill rotWithShape="1">
                <a:blip r:embed="rId4"/>
                <a:stretch>
                  <a:fillRect l="-533" t="-2488" r="-533" b="-69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586740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2000" b="1" smtClean="0"/>
              <a:pPr/>
              <a:t>6</a:t>
            </a:fld>
            <a:endParaRPr lang="en-US" sz="2000" b="1"/>
          </a:p>
        </p:txBody>
      </p:sp>
    </p:spTree>
    <p:extLst>
      <p:ext uri="{BB962C8B-B14F-4D97-AF65-F5344CB8AC3E}">
        <p14:creationId xmlns:p14="http://schemas.microsoft.com/office/powerpoint/2010/main" val="40757314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5962"/>
          </a:xfrm>
        </p:spPr>
        <p:txBody>
          <a:bodyPr>
            <a:noAutofit/>
          </a:bodyPr>
          <a:lstStyle/>
          <a:p>
            <a:r>
              <a:rPr lang="en-US" sz="2800" dirty="0" smtClean="0"/>
              <a:t>Geant4 Phi-resolution for the FITEIC </a:t>
            </a:r>
            <a:br>
              <a:rPr lang="en-US" sz="2800" dirty="0" smtClean="0"/>
            </a:br>
            <a:r>
              <a:rPr lang="en-US" sz="2800" dirty="0" smtClean="0"/>
              <a:t>(With smearing only trackers)</a:t>
            </a:r>
            <a:endParaRPr lang="en-US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8200"/>
            <a:ext cx="4648200" cy="298713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838199"/>
            <a:ext cx="4343400" cy="298713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9600" y="1234532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FIT_EIC_Phi</a:t>
            </a:r>
            <a:endParaRPr lang="en-US" dirty="0" smtClean="0"/>
          </a:p>
          <a:p>
            <a:r>
              <a:rPr lang="en-US" dirty="0" smtClean="0"/>
              <a:t>Exclusive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334000" y="1234532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FIT_EIC_Phi</a:t>
            </a:r>
            <a:endParaRPr lang="en-US" dirty="0" smtClean="0"/>
          </a:p>
          <a:p>
            <a:r>
              <a:rPr lang="en-US" dirty="0" smtClean="0"/>
              <a:t>Inclusive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9482387"/>
              </p:ext>
            </p:extLst>
          </p:nvPr>
        </p:nvGraphicFramePr>
        <p:xfrm>
          <a:off x="381004" y="4057650"/>
          <a:ext cx="8305796" cy="15201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69447"/>
                <a:gridCol w="725096"/>
                <a:gridCol w="558053"/>
                <a:gridCol w="594636"/>
                <a:gridCol w="547687"/>
                <a:gridCol w="625928"/>
                <a:gridCol w="469446"/>
                <a:gridCol w="812764"/>
                <a:gridCol w="439093"/>
                <a:gridCol w="625928"/>
                <a:gridCol w="391205"/>
                <a:gridCol w="547687"/>
                <a:gridCol w="391205"/>
                <a:gridCol w="704170"/>
                <a:gridCol w="403451"/>
              </a:tblGrid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effectLst/>
                          <a:latin typeface="Arial"/>
                        </a:rPr>
                        <a:t>Offset(mm)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gridSpan="6"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Phi resolutions, unit in </a:t>
                      </a:r>
                      <a:r>
                        <a:rPr lang="en-US" sz="1600" u="none" strike="noStrike" dirty="0" err="1">
                          <a:effectLst/>
                        </a:rPr>
                        <a:t>urad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gridSpan="6"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R resolutions, unit in um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X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Y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 smtClean="0">
                          <a:effectLst/>
                        </a:rPr>
                        <a:t>Phi_Ex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err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 smtClean="0">
                          <a:effectLst/>
                        </a:rPr>
                        <a:t>Phi_In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err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GM_Phi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err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 smtClean="0">
                          <a:effectLst/>
                        </a:rPr>
                        <a:t>R_Ex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err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 smtClean="0">
                          <a:effectLst/>
                        </a:rPr>
                        <a:t>R_In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err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GM_R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</a:rPr>
                        <a:t>err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chemeClr val="bg2"/>
                          </a:solidFill>
                          <a:effectLst/>
                          <a:latin typeface="Arial"/>
                        </a:rPr>
                        <a:t>test1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-500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0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127.2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0.7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101.0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1.0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113.3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1.3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62.6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0.4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49.7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0.3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55.8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0.5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chemeClr val="bg2"/>
                          </a:solidFill>
                          <a:effectLst/>
                          <a:latin typeface="Arial"/>
                        </a:rPr>
                        <a:t>test2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-1000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0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63.9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solidFill>
                            <a:schemeClr val="bg2"/>
                          </a:solidFill>
                          <a:effectLst/>
                        </a:rPr>
                        <a:t>0.4</a:t>
                      </a:r>
                      <a:endParaRPr lang="en-US" sz="1600" b="0" i="0" u="none" strike="noStrike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solidFill>
                            <a:schemeClr val="bg2"/>
                          </a:solidFill>
                          <a:effectLst/>
                        </a:rPr>
                        <a:t>50.6</a:t>
                      </a:r>
                      <a:endParaRPr lang="en-US" sz="1600" b="0" i="0" u="none" strike="noStrike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solidFill>
                            <a:schemeClr val="bg2"/>
                          </a:solidFill>
                          <a:effectLst/>
                        </a:rPr>
                        <a:t>0.3</a:t>
                      </a:r>
                      <a:endParaRPr lang="en-US" sz="1600" b="0" i="0" u="none" strike="noStrike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56.9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0.5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62.5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0.4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49.7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0.3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55.7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0.5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-1877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-35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Arial"/>
                        </a:rPr>
                        <a:t>39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effectLst/>
                          <a:latin typeface="Arial"/>
                        </a:rPr>
                        <a:t>0.2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Arial"/>
                        </a:rPr>
                        <a:t>31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effectLst/>
                          <a:latin typeface="Arial"/>
                        </a:rPr>
                        <a:t>0.2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35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effectLst/>
                          <a:latin typeface="Arial"/>
                        </a:rPr>
                        <a:t>0.3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Arial"/>
                        </a:rPr>
                        <a:t>72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effectLst/>
                          <a:latin typeface="Arial"/>
                        </a:rPr>
                        <a:t>0.4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Arial"/>
                        </a:rPr>
                        <a:t>58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effectLst/>
                          <a:latin typeface="Arial"/>
                        </a:rPr>
                        <a:t>0.3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64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effectLst/>
                          <a:latin typeface="Arial"/>
                        </a:rPr>
                        <a:t>0.5</a:t>
                      </a: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Test3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solidFill>
                            <a:schemeClr val="bg2"/>
                          </a:solidFill>
                          <a:effectLst/>
                        </a:rPr>
                        <a:t>-5000</a:t>
                      </a:r>
                      <a:endParaRPr lang="en-US" sz="1600" b="0" i="0" u="none" strike="noStrike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solidFill>
                            <a:schemeClr val="bg2"/>
                          </a:solidFill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solidFill>
                            <a:schemeClr val="bg2"/>
                          </a:solidFill>
                          <a:effectLst/>
                        </a:rPr>
                        <a:t>13.2</a:t>
                      </a:r>
                      <a:endParaRPr lang="en-US" sz="1600" b="0" i="0" u="none" strike="noStrike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solidFill>
                            <a:schemeClr val="bg2"/>
                          </a:solidFill>
                          <a:effectLst/>
                        </a:rPr>
                        <a:t>0.1</a:t>
                      </a:r>
                      <a:endParaRPr lang="en-US" sz="1600" b="0" i="0" u="none" strike="noStrike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solidFill>
                            <a:schemeClr val="bg2"/>
                          </a:solidFill>
                          <a:effectLst/>
                        </a:rPr>
                        <a:t>10.6</a:t>
                      </a:r>
                      <a:endParaRPr lang="en-US" sz="1600" b="0" i="0" u="none" strike="noStrike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solidFill>
                            <a:schemeClr val="bg2"/>
                          </a:solidFill>
                          <a:effectLst/>
                        </a:rPr>
                        <a:t>0.1</a:t>
                      </a:r>
                      <a:endParaRPr lang="en-US" sz="1600" b="0" i="0" u="none" strike="noStrike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11.8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0.1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62.6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0.4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49.7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0.3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55.8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0.5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0" y="5638800"/>
                <a:ext cx="9144000" cy="9630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AutoNum type="arabicPeriod"/>
                </a:pPr>
                <a:r>
                  <a:rPr lang="en-US" dirty="0" smtClean="0"/>
                  <a:t>With resolution smearing on the trackers, resolution for the FIT EIC chamber due to MCS effect in phi is ~35urad.</a:t>
                </a:r>
              </a:p>
              <a:p>
                <a:pPr marL="342900" indent="-342900">
                  <a:buAutoNum type="arabicPeriod"/>
                </a:pPr>
                <a:r>
                  <a:rPr lang="en-US" dirty="0" smtClean="0"/>
                  <a:t>So, by subtracting in quadrature we get </a:t>
                </a:r>
                <a14:m>
                  <m:oMath xmlns:m="http://schemas.openxmlformats.org/officeDocument/2006/math">
                    <m:r>
                      <a:rPr lang="en-US" b="1" i="1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𝝈</m:t>
                    </m:r>
                    <m:r>
                      <a:rPr lang="en-US" b="1" i="1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b="1" i="1">
                            <a:solidFill>
                              <a:srgbClr val="0000CC"/>
                            </a:solidFill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b="1" i="1">
                                <a:solidFill>
                                  <a:srgbClr val="0000CC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b="1" i="1">
                                <a:solidFill>
                                  <a:srgbClr val="0000CC"/>
                                </a:solidFill>
                                <a:latin typeface="Cambria Math"/>
                                <a:ea typeface="Cambria Math"/>
                              </a:rPr>
                              <m:t>𝟏𝟕𝟎</m:t>
                            </m:r>
                          </m:e>
                          <m:sup>
                            <m:r>
                              <a:rPr lang="en-US" b="1" i="1">
                                <a:solidFill>
                                  <a:srgbClr val="0000CC"/>
                                </a:solidFill>
                                <a:latin typeface="Cambria Math"/>
                                <a:ea typeface="Cambria Math"/>
                              </a:rPr>
                              <m:t>𝟐</m:t>
                            </m:r>
                          </m:sup>
                        </m:sSup>
                        <m:r>
                          <a:rPr lang="en-US" b="1" i="1">
                            <a:solidFill>
                              <a:srgbClr val="0000CC"/>
                            </a:solidFill>
                            <a:latin typeface="Cambria Math"/>
                            <a:ea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lang="en-US" b="1" i="1">
                                <a:solidFill>
                                  <a:srgbClr val="0000CC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b="1" i="1">
                                <a:solidFill>
                                  <a:srgbClr val="0000CC"/>
                                </a:solidFill>
                                <a:latin typeface="Cambria Math"/>
                                <a:ea typeface="Cambria Math"/>
                              </a:rPr>
                              <m:t>𝟑</m:t>
                            </m:r>
                            <m:r>
                              <a:rPr lang="en-US" b="1" i="1" smtClean="0">
                                <a:solidFill>
                                  <a:srgbClr val="0000CC"/>
                                </a:solidFill>
                                <a:latin typeface="Cambria Math"/>
                                <a:ea typeface="Cambria Math"/>
                              </a:rPr>
                              <m:t>𝟓</m:t>
                            </m:r>
                          </m:e>
                          <m:sup>
                            <m:r>
                              <a:rPr lang="en-US" b="1" i="1">
                                <a:solidFill>
                                  <a:srgbClr val="0000CC"/>
                                </a:solidFill>
                                <a:latin typeface="Cambria Math"/>
                                <a:ea typeface="Cambria Math"/>
                              </a:rPr>
                              <m:t>𝟐</m:t>
                            </m:r>
                          </m:sup>
                        </m:sSup>
                      </m:e>
                    </m:rad>
                    <m:r>
                      <a:rPr lang="en-US" b="1" i="1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𝝁</m:t>
                    </m:r>
                    <m:r>
                      <a:rPr lang="en-US" b="1" i="1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𝒓𝒂𝒅</m:t>
                    </m:r>
                    <m:r>
                      <a:rPr lang="en-US" b="1" i="1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en-US" b="1" i="1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𝟏𝟔𝟔</m:t>
                    </m:r>
                    <m:r>
                      <a:rPr lang="en-US" b="1" i="1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𝝁</m:t>
                    </m:r>
                    <m:r>
                      <a:rPr lang="en-US" b="1" i="1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𝒓𝒂𝒅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638800"/>
                <a:ext cx="9144000" cy="963084"/>
              </a:xfrm>
              <a:prstGeom prst="rect">
                <a:avLst/>
              </a:prstGeom>
              <a:blipFill rotWithShape="1">
                <a:blip r:embed="rId4"/>
                <a:stretch>
                  <a:fillRect l="-533" t="-3165" b="-94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2000" b="1" smtClean="0"/>
              <a:pPr/>
              <a:t>7</a:t>
            </a:fld>
            <a:endParaRPr lang="en-US" sz="2000" b="1"/>
          </a:p>
        </p:txBody>
      </p:sp>
    </p:spTree>
    <p:extLst>
      <p:ext uri="{BB962C8B-B14F-4D97-AF65-F5344CB8AC3E}">
        <p14:creationId xmlns:p14="http://schemas.microsoft.com/office/powerpoint/2010/main" val="40903424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5962"/>
          </a:xfrm>
        </p:spPr>
        <p:txBody>
          <a:bodyPr>
            <a:noAutofit/>
          </a:bodyPr>
          <a:lstStyle/>
          <a:p>
            <a:r>
              <a:rPr lang="en-US" sz="2800" dirty="0" smtClean="0"/>
              <a:t>Geant4 Phi-resolution for the FITEIC </a:t>
            </a:r>
            <a:br>
              <a:rPr lang="en-US" sz="2800" dirty="0" smtClean="0"/>
            </a:br>
            <a:r>
              <a:rPr lang="en-US" sz="2800" dirty="0" smtClean="0"/>
              <a:t>(With smearing trackers as well as the FITEIC chamber)</a:t>
            </a:r>
            <a:endParaRPr lang="en-US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8200"/>
            <a:ext cx="4648199" cy="298713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936137"/>
            <a:ext cx="4343400" cy="279125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9600" y="1234532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FIT_EIC_Phi</a:t>
            </a:r>
            <a:endParaRPr lang="en-US" dirty="0" smtClean="0"/>
          </a:p>
          <a:p>
            <a:r>
              <a:rPr lang="en-US" dirty="0" smtClean="0"/>
              <a:t>Exclusive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334000" y="1234532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FIT_EIC_Phi</a:t>
            </a:r>
            <a:endParaRPr lang="en-US" dirty="0" smtClean="0"/>
          </a:p>
          <a:p>
            <a:r>
              <a:rPr lang="en-US" dirty="0" smtClean="0"/>
              <a:t>Inclusive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3271893"/>
              </p:ext>
            </p:extLst>
          </p:nvPr>
        </p:nvGraphicFramePr>
        <p:xfrm>
          <a:off x="381004" y="4057650"/>
          <a:ext cx="8305796" cy="15201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69447"/>
                <a:gridCol w="725096"/>
                <a:gridCol w="558053"/>
                <a:gridCol w="594636"/>
                <a:gridCol w="547687"/>
                <a:gridCol w="625928"/>
                <a:gridCol w="469446"/>
                <a:gridCol w="812764"/>
                <a:gridCol w="439093"/>
                <a:gridCol w="625928"/>
                <a:gridCol w="391205"/>
                <a:gridCol w="547687"/>
                <a:gridCol w="391205"/>
                <a:gridCol w="704170"/>
                <a:gridCol w="403451"/>
              </a:tblGrid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effectLst/>
                          <a:latin typeface="Arial"/>
                        </a:rPr>
                        <a:t>Offset(mm)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gridSpan="6"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Phi resolutions, unit in </a:t>
                      </a:r>
                      <a:r>
                        <a:rPr lang="en-US" sz="1600" u="none" strike="noStrike" dirty="0" err="1">
                          <a:effectLst/>
                        </a:rPr>
                        <a:t>urad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gridSpan="6"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R resolutions, unit in um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X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Y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 smtClean="0">
                          <a:effectLst/>
                        </a:rPr>
                        <a:t>Phi_Ex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err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 smtClean="0">
                          <a:effectLst/>
                        </a:rPr>
                        <a:t>Phi_In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err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GM_Phi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err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 smtClean="0">
                          <a:effectLst/>
                        </a:rPr>
                        <a:t>R_Ex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err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 smtClean="0">
                          <a:effectLst/>
                        </a:rPr>
                        <a:t>R_In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err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GM_R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</a:rPr>
                        <a:t>err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chemeClr val="bg2"/>
                          </a:solidFill>
                          <a:effectLst/>
                          <a:latin typeface="Arial"/>
                        </a:rPr>
                        <a:t>test1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-500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0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127.2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0.7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101.0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1.0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113.3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1.3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62.6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0.4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49.7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0.3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55.8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0.5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chemeClr val="bg2"/>
                          </a:solidFill>
                          <a:effectLst/>
                          <a:latin typeface="Arial"/>
                        </a:rPr>
                        <a:t>test2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-1000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0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63.9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solidFill>
                            <a:schemeClr val="bg2"/>
                          </a:solidFill>
                          <a:effectLst/>
                        </a:rPr>
                        <a:t>0.4</a:t>
                      </a:r>
                      <a:endParaRPr lang="en-US" sz="1600" b="0" i="0" u="none" strike="noStrike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solidFill>
                            <a:schemeClr val="bg2"/>
                          </a:solidFill>
                          <a:effectLst/>
                        </a:rPr>
                        <a:t>50.6</a:t>
                      </a:r>
                      <a:endParaRPr lang="en-US" sz="1600" b="0" i="0" u="none" strike="noStrike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solidFill>
                            <a:schemeClr val="bg2"/>
                          </a:solidFill>
                          <a:effectLst/>
                        </a:rPr>
                        <a:t>0.3</a:t>
                      </a:r>
                      <a:endParaRPr lang="en-US" sz="1600" b="0" i="0" u="none" strike="noStrike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56.9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0.5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62.5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0.4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49.7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0.3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55.7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0.5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-1877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-35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Arial"/>
                        </a:rPr>
                        <a:t>172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1.0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Arial"/>
                        </a:rPr>
                        <a:t>138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Arial"/>
                        </a:rPr>
                        <a:t>0.7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effectLst/>
                          <a:latin typeface="Arial"/>
                        </a:rPr>
                        <a:t>154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effectLst/>
                          <a:latin typeface="Arial"/>
                        </a:rPr>
                        <a:t>1.2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72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0.4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58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0.3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64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0.5</a:t>
                      </a: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Test3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solidFill>
                            <a:schemeClr val="bg2"/>
                          </a:solidFill>
                          <a:effectLst/>
                        </a:rPr>
                        <a:t>-5000</a:t>
                      </a:r>
                      <a:endParaRPr lang="en-US" sz="1600" b="0" i="0" u="none" strike="noStrike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solidFill>
                            <a:schemeClr val="bg2"/>
                          </a:solidFill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solidFill>
                            <a:schemeClr val="bg2"/>
                          </a:solidFill>
                          <a:effectLst/>
                        </a:rPr>
                        <a:t>13.2</a:t>
                      </a:r>
                      <a:endParaRPr lang="en-US" sz="1600" b="0" i="0" u="none" strike="noStrike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0.1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10.6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0.1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11.8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0.1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62.6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0.4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49.7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0.3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55.8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solidFill>
                            <a:schemeClr val="bg2"/>
                          </a:solidFill>
                          <a:effectLst/>
                        </a:rPr>
                        <a:t>0.5</a:t>
                      </a:r>
                      <a:endParaRPr lang="en-US" sz="16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0" y="563880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Smear FITEIC chamber with 166urad in phi ( and 70um in R).</a:t>
            </a:r>
          </a:p>
          <a:p>
            <a:pPr marL="342900" indent="-342900">
              <a:buAutoNum type="arabicPeriod"/>
            </a:pPr>
            <a:r>
              <a:rPr lang="en-US" dirty="0" smtClean="0"/>
              <a:t>The resolution comes out to be </a:t>
            </a:r>
            <a:r>
              <a:rPr lang="en-US" dirty="0" smtClean="0">
                <a:solidFill>
                  <a:srgbClr val="FF0000"/>
                </a:solidFill>
              </a:rPr>
              <a:t>154urad</a:t>
            </a:r>
            <a:r>
              <a:rPr lang="en-US" dirty="0" smtClean="0"/>
              <a:t>, which explains that Geometric mean method gives ~10% over estimation on the resolution when tested detector has worse resolution than trackers.</a:t>
            </a:r>
            <a:endParaRPr lang="en-US" dirty="0"/>
          </a:p>
        </p:txBody>
      </p:sp>
      <p:sp>
        <p:nvSpPr>
          <p:cNvPr id="11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2000" b="1" smtClean="0"/>
              <a:pPr/>
              <a:t>8</a:t>
            </a:fld>
            <a:endParaRPr lang="en-US" sz="2000" b="1"/>
          </a:p>
        </p:txBody>
      </p:sp>
    </p:spTree>
    <p:extLst>
      <p:ext uri="{BB962C8B-B14F-4D97-AF65-F5344CB8AC3E}">
        <p14:creationId xmlns:p14="http://schemas.microsoft.com/office/powerpoint/2010/main" val="28975880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5962"/>
          </a:xfrm>
        </p:spPr>
        <p:txBody>
          <a:bodyPr>
            <a:noAutofit/>
          </a:bodyPr>
          <a:lstStyle/>
          <a:p>
            <a:r>
              <a:rPr lang="en-US" sz="2800" dirty="0" smtClean="0"/>
              <a:t>Another test on geometric mean method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129540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Smear FITEIC chamber with 166um in X and Y. </a:t>
            </a:r>
          </a:p>
          <a:p>
            <a:pPr marL="342900" indent="-342900">
              <a:buAutoNum type="arabicPeriod"/>
            </a:pPr>
            <a:r>
              <a:rPr lang="en-US" dirty="0" smtClean="0"/>
              <a:t>The G4 simulation then gives resolutions of ~160um in X and Y, which is 9% better.</a:t>
            </a:r>
          </a:p>
          <a:p>
            <a:pPr marL="342900" indent="-342900">
              <a:buAutoNum type="arabicPeriod"/>
            </a:pPr>
            <a:r>
              <a:rPr lang="en-US" dirty="0" smtClean="0"/>
              <a:t>This supports that Geometric mean method gives ~10% over estimation on the resolution when tested detector has a much worse resolution than trackers.</a:t>
            </a:r>
            <a:endParaRPr lang="en-US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2000" b="1" smtClean="0"/>
              <a:pPr/>
              <a:t>9</a:t>
            </a:fld>
            <a:endParaRPr lang="en-US" sz="2000" b="1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04800" y="4465638"/>
            <a:ext cx="82296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smtClean="0"/>
              <a:t>Topic 3: looking resolutions in a wider range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124200" y="4038600"/>
            <a:ext cx="3200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Remaining slides: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8926495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1507</TotalTime>
  <Words>1291</Words>
  <Application>Microsoft Office PowerPoint</Application>
  <PresentationFormat>On-screen Show (4:3)</PresentationFormat>
  <Paragraphs>644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FNAL beam test  G4 simulation update</vt:lpstr>
      <vt:lpstr>Topic 1: Check smearing on trackers</vt:lpstr>
      <vt:lpstr>Residuals on trackers in X coordinates</vt:lpstr>
      <vt:lpstr>Residuals on trackers in X coordinates</vt:lpstr>
      <vt:lpstr>Tracker resolutions</vt:lpstr>
      <vt:lpstr>Topic 2: Study Geant4 resolution for the FITEIC chamber in polar coordinate (W/O smearing)</vt:lpstr>
      <vt:lpstr>Geant4 Phi-resolution for the FITEIC  (With smearing only trackers)</vt:lpstr>
      <vt:lpstr>Geant4 Phi-resolution for the FITEIC  (With smearing trackers as well as the FITEIC chamber)</vt:lpstr>
      <vt:lpstr>Another test on geometric mean method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hepA</dc:creator>
  <cp:lastModifiedBy>hepA</cp:lastModifiedBy>
  <cp:revision>41</cp:revision>
  <dcterms:created xsi:type="dcterms:W3CDTF">2006-08-16T00:00:00Z</dcterms:created>
  <dcterms:modified xsi:type="dcterms:W3CDTF">2015-02-02T14:06:08Z</dcterms:modified>
</cp:coreProperties>
</file>